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71" r:id="rId3"/>
    <p:sldId id="270" r:id="rId4"/>
    <p:sldId id="266" r:id="rId5"/>
    <p:sldId id="274" r:id="rId6"/>
    <p:sldId id="267" r:id="rId7"/>
    <p:sldId id="259" r:id="rId8"/>
    <p:sldId id="268" r:id="rId9"/>
    <p:sldId id="269" r:id="rId10"/>
    <p:sldId id="272" r:id="rId11"/>
    <p:sldId id="273" r:id="rId12"/>
    <p:sldId id="275" r:id="rId13"/>
    <p:sldId id="262" r:id="rId14"/>
    <p:sldId id="276" r:id="rId15"/>
    <p:sldId id="277" r:id="rId16"/>
    <p:sldId id="297" r:id="rId17"/>
    <p:sldId id="279" r:id="rId18"/>
    <p:sldId id="298" r:id="rId19"/>
    <p:sldId id="280" r:id="rId20"/>
    <p:sldId id="281" r:id="rId21"/>
    <p:sldId id="260" r:id="rId22"/>
    <p:sldId id="285" r:id="rId23"/>
    <p:sldId id="286" r:id="rId24"/>
    <p:sldId id="287" r:id="rId25"/>
    <p:sldId id="288" r:id="rId26"/>
    <p:sldId id="289" r:id="rId27"/>
    <p:sldId id="293" r:id="rId28"/>
    <p:sldId id="299" r:id="rId29"/>
    <p:sldId id="294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9" r:id="rId38"/>
    <p:sldId id="310" r:id="rId39"/>
    <p:sldId id="311" r:id="rId40"/>
    <p:sldId id="312" r:id="rId41"/>
    <p:sldId id="307" r:id="rId42"/>
    <p:sldId id="313" r:id="rId43"/>
    <p:sldId id="314" r:id="rId44"/>
    <p:sldId id="315" r:id="rId45"/>
    <p:sldId id="308" r:id="rId46"/>
    <p:sldId id="284" r:id="rId47"/>
    <p:sldId id="290" r:id="rId48"/>
    <p:sldId id="291" r:id="rId49"/>
    <p:sldId id="292" r:id="rId50"/>
    <p:sldId id="28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0" autoAdjust="0"/>
    <p:restoredTop sz="77210" autoAdjust="0"/>
  </p:normalViewPr>
  <p:slideViewPr>
    <p:cSldViewPr snapToGrid="0">
      <p:cViewPr varScale="1">
        <p:scale>
          <a:sx n="67" d="100"/>
          <a:sy n="67" d="100"/>
        </p:scale>
        <p:origin x="12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222DA-AE87-4CA0-B2F3-E750B591CA6B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332E7-F79B-4CFB-9E63-7FCF079DCC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886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Proceed to next slide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2467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7465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4496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6204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3121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858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8177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6317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2180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6003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5774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5675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1455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Cold observable</a:t>
            </a:r>
          </a:p>
          <a:p>
            <a:r>
              <a:rPr lang="en-US" dirty="0" err="1"/>
              <a:t>Async</a:t>
            </a:r>
            <a:r>
              <a:rPr lang="en-US" dirty="0"/>
              <a:t> process executed during subscribe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9588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Hot observable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7038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Hot observable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2761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Hot observable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1644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6209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5214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443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42847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7605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when it comes to front-end </a:t>
            </a:r>
            <a:r>
              <a:rPr lang="en-US" dirty="0" err="1"/>
              <a:t>devt</a:t>
            </a:r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431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Promises help us to better handle </a:t>
            </a:r>
            <a:r>
              <a:rPr lang="en-US" dirty="0" err="1"/>
              <a:t>async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4853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Retry a promise</a:t>
            </a:r>
          </a:p>
          <a:p>
            <a:r>
              <a:rPr lang="en-US" dirty="0"/>
              <a:t>Cancel a promise</a:t>
            </a:r>
          </a:p>
          <a:p>
            <a:r>
              <a:rPr lang="en-US" dirty="0"/>
              <a:t>One promise multiple values?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6546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 don’t put 2 or 4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476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1812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history:</a:t>
            </a:r>
          </a:p>
          <a:p>
            <a:r>
              <a:rPr lang="en-US" dirty="0" err="1"/>
              <a:t>Rxjs</a:t>
            </a:r>
            <a:r>
              <a:rPr lang="en-US" dirty="0"/>
              <a:t> is more than 9 </a:t>
            </a:r>
            <a:r>
              <a:rPr lang="en-US" dirty="0" err="1"/>
              <a:t>yrs</a:t>
            </a:r>
            <a:r>
              <a:rPr lang="en-US" dirty="0"/>
              <a:t> old</a:t>
            </a:r>
            <a:br>
              <a:rPr lang="en-US" dirty="0"/>
            </a:br>
            <a:r>
              <a:rPr lang="en-US" dirty="0"/>
              <a:t>first release 2009 for .NET</a:t>
            </a:r>
          </a:p>
          <a:p>
            <a:r>
              <a:rPr lang="en-US" dirty="0"/>
              <a:t>Created by Matt </a:t>
            </a:r>
            <a:r>
              <a:rPr lang="en-US" dirty="0" err="1"/>
              <a:t>Podwysocki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 part of an internal Microsoft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Java</a:t>
            </a:r>
            <a:br>
              <a:rPr lang="en-US" dirty="0"/>
            </a:br>
            <a:r>
              <a:rPr lang="en-US" dirty="0"/>
              <a:t>open source </a:t>
            </a:r>
            <a:r>
              <a:rPr lang="en-US" dirty="0" err="1"/>
              <a:t>github</a:t>
            </a:r>
            <a:endParaRPr lang="en-S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694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 users now</a:t>
            </a:r>
          </a:p>
          <a:p>
            <a:r>
              <a:rPr lang="en-US" dirty="0"/>
              <a:t>Community drive project spearheaded by contributors from Microsoft, Google and Netflix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7179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5962-2D22-4D76-954F-02D858551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A645B-E040-40F6-8943-1827D3E98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F51F0-A3F0-41F6-A641-A9BD11158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67FC5-9EFD-4984-9BDC-22FCD6A84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7B907-41C0-464F-8635-3D25CCA2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8729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A0D1-A55A-4227-8E51-B86029DD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96C6B-3344-4CE4-B99D-272603323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74282-7544-47A6-AF70-B5E59D73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57822-D28B-4477-A80D-65182C37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7D9C0-E79F-4C66-8EE1-A67870E3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17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78B26-88B5-4FAC-8B92-2DBB06BE73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8AF09-5975-4420-9170-BBA69F6B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4E60-9DE9-4E7A-9575-F06E12A9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AFC68-BC5E-4E51-8740-11CC51BB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96510-FCD5-43E0-821A-51E9F271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442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6224-D9AF-464F-8056-667BDACD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B35D-91B9-4877-AD17-C13AC89E0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BEC6C-2333-428C-92AB-FAC1D3A2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70489-87F9-4672-B035-F4AEC8C7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74FDD-7D93-4734-844D-DD68B275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248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CC7C-B25D-4423-8E1D-8B124BACC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31181-649F-4D27-A01C-1DE618AF4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A080C-D32B-41E7-850E-F6687C03A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0CFF0-09E7-47A9-927F-5FEB2BC02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CC278-CF8E-4E37-98EF-64C938F3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974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94D4-8D70-4FBC-904F-2DDE9AA9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5ABF-DFE7-4569-82D0-7540E0D34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DC20B-85E4-4AB0-BFFF-41A6F65B4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F391-E5BC-4FCD-9F5C-BD75FF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3C0C0-3F5C-46C1-97D9-39CDB9C4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1CCC5-4D4C-4D99-8C9B-9F6C3FCC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282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5AED-3E6B-47B0-A937-478E67B6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0F83E-AD71-4C94-823D-378ED5909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AF696-08B8-4244-8F3A-881277C81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33FD9-B929-4180-A5DC-F222B4912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8D1579-8FBC-4971-B62E-A5FA0FD84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EE612-7083-4698-A701-9BB25871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3D16E-6282-40DE-8403-5BF86AD9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41BC41-6FA6-481B-B5B9-03946C5B3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181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F171-7107-4EB9-89EB-3577973C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FF714-7AA3-4C24-8BD7-A85683197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0D66A-D0E3-4DB4-8B7F-88A0BAE2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8C24C-D455-4E1F-A2FD-9193B853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033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6558F-E63C-48C5-9D19-1F52120B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FEF9B-F46B-44DA-88DB-348340BD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467B3-9427-42FD-806C-E0EE333C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436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26B7-CC24-4B48-9FDF-CBAC110F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AF94A-1554-4B3C-B464-3C8BE5730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84980-B719-4C43-92E3-855A0D85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22F20-66C7-4779-96F9-8063B09F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BC6FF-1376-4F61-82A4-2368B0E85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72314-54FE-4F76-8594-A8C98147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6976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6A7A-91F2-466F-AE78-A0DD1FEA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2C9D29-8ADD-4FFE-9B2A-BBB8E15DA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F6D7F-DF86-4214-974D-3FFE54665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B643B-EBF8-4701-AD5C-1D3BCC24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DEE25-9BDF-4DFE-AFBA-5FC210B3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C0E6E-1EA4-4D04-A877-6981BD70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478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88A770-E2CA-4341-BFC9-055056CA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EDE4F-AC63-4CAB-925C-BCA796D21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F01F7-C263-4D36-B2B9-D2DD2C208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7A75E-C060-4EF9-B69D-30F4C4639D76}" type="datetimeFigureOut">
              <a:rPr lang="en-SG" smtClean="0"/>
              <a:t>29/7/2017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DC59D-2120-40D1-AD3B-B45089F7F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66F92-A913-422B-A163-AD7608E86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49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microsoft.com/office/2007/relationships/hdphoto" Target="../media/hdphoto2.wdp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4823761"/>
            <a:ext cx="12192000" cy="20342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30" name="Picture 6" descr="http://www.mgcon.sg/images/Mapletree%20Business%20City/IMG_1781.ashx%20copy.jpg">
            <a:extLst>
              <a:ext uri="{FF2B5EF4-FFF2-40B4-BE49-F238E27FC236}">
                <a16:creationId xmlns:a16="http://schemas.microsoft.com/office/drawing/2014/main" id="{BC5FD6FA-D273-4506-8AFE-804D2F4B3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08" b="31520"/>
          <a:stretch/>
        </p:blipFill>
        <p:spPr bwMode="auto">
          <a:xfrm>
            <a:off x="0" y="-53039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140970" y="5056049"/>
            <a:ext cx="2465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</a:rPr>
              <a:t>CACIB </a:t>
            </a:r>
          </a:p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TECHTALK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1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18B1BF-62EF-4CAB-BB6F-A9239E0E1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681"/>
            <a:ext cx="12192000" cy="53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5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8E5B0-DA25-4765-B5DE-1AB9BDBD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858"/>
            <a:ext cx="12192000" cy="53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0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74" name="Picture 2" descr="Image result for meme wait theres more">
            <a:extLst>
              <a:ext uri="{FF2B5EF4-FFF2-40B4-BE49-F238E27FC236}">
                <a16:creationId xmlns:a16="http://schemas.microsoft.com/office/drawing/2014/main" id="{90772584-B901-4C00-BF5C-3626D10AF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642" y="187643"/>
            <a:ext cx="6482715" cy="64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BD9763B9-391A-4592-94AC-BE7988FCF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22" b="9777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4368799" y="2948939"/>
            <a:ext cx="1018575" cy="76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13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335280" y="58502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CACIB TECHTALK </a:t>
            </a:r>
            <a:endParaRPr lang="en-SG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BC9BA710-1FE4-4B2A-9CE5-437B0381E779}"/>
              </a:ext>
            </a:extLst>
          </p:cNvPr>
          <p:cNvSpPr txBox="1">
            <a:spLocks/>
          </p:cNvSpPr>
          <p:nvPr/>
        </p:nvSpPr>
        <p:spPr>
          <a:xfrm>
            <a:off x="274701" y="2118890"/>
            <a:ext cx="11441049" cy="1828786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Angular and </a:t>
            </a:r>
            <a:r>
              <a:rPr kumimoji="0" lang="en-SG" sz="5400" b="0" i="0" u="none" strike="noStrike" kern="1200" cap="none" spc="-100" normalizeH="0" baseline="0" noProof="0" dirty="0" err="1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RxJS</a:t>
            </a:r>
            <a:br>
              <a:rPr kumimoji="0" lang="en-SG" sz="54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SG" sz="46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WE WANT TO BREAK PROMISES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8CBB81-C716-471E-886D-FFDC33BF5073}"/>
              </a:ext>
            </a:extLst>
          </p:cNvPr>
          <p:cNvSpPr txBox="1">
            <a:spLocks/>
          </p:cNvSpPr>
          <p:nvPr/>
        </p:nvSpPr>
        <p:spPr>
          <a:xfrm>
            <a:off x="274701" y="3947677"/>
            <a:ext cx="7315137" cy="1150104"/>
          </a:xfrm>
          <a:prstGeom prst="rect">
            <a:avLst/>
          </a:prstGeom>
          <a:noFill/>
        </p:spPr>
        <p:txBody>
          <a:bodyPr vert="horz" wrap="square" lIns="164592" tIns="109728" rIns="164592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Rogeross Beraña 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RFI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4139299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2244D1-067A-497F-984C-104E677D4E73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10" name="Picture 2" descr="Image result for angular logo transparent">
            <a:extLst>
              <a:ext uri="{FF2B5EF4-FFF2-40B4-BE49-F238E27FC236}">
                <a16:creationId xmlns:a16="http://schemas.microsoft.com/office/drawing/2014/main" id="{210CD407-8B85-450A-8BB7-5AE00901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46" y="845379"/>
            <a:ext cx="36068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1B6BDD0-B7FB-424B-83A1-62B9D6BE370B}"/>
              </a:ext>
            </a:extLst>
          </p:cNvPr>
          <p:cNvSpPr txBox="1">
            <a:spLocks/>
          </p:cNvSpPr>
          <p:nvPr/>
        </p:nvSpPr>
        <p:spPr>
          <a:xfrm>
            <a:off x="14756" y="4551116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https://angular.io/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3237F9D-FE8A-4509-A2C7-49AEEA6E7D60}"/>
              </a:ext>
            </a:extLst>
          </p:cNvPr>
          <p:cNvSpPr txBox="1">
            <a:spLocks/>
          </p:cNvSpPr>
          <p:nvPr/>
        </p:nvSpPr>
        <p:spPr>
          <a:xfrm>
            <a:off x="5435624" y="1657350"/>
            <a:ext cx="6756376" cy="40114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Angular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lang="en-SG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 JavaScript framework that helps developers build applications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989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300991"/>
            <a:ext cx="675637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Reactive Extensions for </a:t>
            </a:r>
            <a:r>
              <a:rPr lang="en-SG" b="1" dirty="0" err="1">
                <a:solidFill>
                  <a:srgbClr val="00B050"/>
                </a:solidFill>
              </a:rPr>
              <a:t>Javascript</a:t>
            </a:r>
            <a:endParaRPr lang="en-SG" b="1" dirty="0">
              <a:solidFill>
                <a:srgbClr val="00B050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set of tools</a:t>
            </a:r>
            <a:r>
              <a:rPr lang="en-SG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 allowing us to operate on sequences of data (usually asynchronous)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013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300991"/>
            <a:ext cx="6756376" cy="152221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Reactive Extensions for </a:t>
            </a:r>
            <a:r>
              <a:rPr lang="en-SG" b="1" dirty="0">
                <a:solidFill>
                  <a:schemeClr val="accent2"/>
                </a:solidFill>
              </a:rPr>
              <a:t>JAVASCRIPT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1E17DB-4BE0-413D-AAFB-1636DCDC5BE5}"/>
              </a:ext>
            </a:extLst>
          </p:cNvPr>
          <p:cNvSpPr txBox="1">
            <a:spLocks/>
          </p:cNvSpPr>
          <p:nvPr/>
        </p:nvSpPr>
        <p:spPr>
          <a:xfrm>
            <a:off x="5420868" y="2578135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chemeClr val="accent2"/>
                </a:solidFill>
              </a:rPr>
              <a:t>.NET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E8EB731-FCAC-4AAF-A1EA-E8839B822071}"/>
              </a:ext>
            </a:extLst>
          </p:cNvPr>
          <p:cNvSpPr txBox="1">
            <a:spLocks/>
          </p:cNvSpPr>
          <p:nvPr/>
        </p:nvSpPr>
        <p:spPr>
          <a:xfrm>
            <a:off x="5406112" y="3255477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chemeClr val="accent2"/>
                </a:solidFill>
              </a:rPr>
              <a:t>JAVA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2E96FB9-25E1-44C4-9B1F-BB358CAE521A}"/>
              </a:ext>
            </a:extLst>
          </p:cNvPr>
          <p:cNvSpPr txBox="1">
            <a:spLocks/>
          </p:cNvSpPr>
          <p:nvPr/>
        </p:nvSpPr>
        <p:spPr>
          <a:xfrm>
            <a:off x="5386578" y="3944249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SWIFT</a:t>
            </a:r>
            <a:endParaRPr lang="en-SG" b="1" dirty="0">
              <a:solidFill>
                <a:schemeClr val="accent2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F6A9766-F5B5-4B63-8202-1FD2662C775E}"/>
              </a:ext>
            </a:extLst>
          </p:cNvPr>
          <p:cNvSpPr txBox="1">
            <a:spLocks/>
          </p:cNvSpPr>
          <p:nvPr/>
        </p:nvSpPr>
        <p:spPr>
          <a:xfrm>
            <a:off x="5413490" y="4619959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KOTLIN</a:t>
            </a:r>
            <a:endParaRPr lang="en-SG" b="1" dirty="0">
              <a:solidFill>
                <a:schemeClr val="accent2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A1D8699-106A-4E17-B1BD-6D5C8654C245}"/>
              </a:ext>
            </a:extLst>
          </p:cNvPr>
          <p:cNvSpPr txBox="1">
            <a:spLocks/>
          </p:cNvSpPr>
          <p:nvPr/>
        </p:nvSpPr>
        <p:spPr>
          <a:xfrm>
            <a:off x="5398008" y="5284532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SCALA</a:t>
            </a:r>
            <a:endParaRPr lang="en-SG" b="1" dirty="0">
              <a:solidFill>
                <a:schemeClr val="accent2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09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1026" name="Picture 2" descr="Image result for microsoft logo">
            <a:extLst>
              <a:ext uri="{FF2B5EF4-FFF2-40B4-BE49-F238E27FC236}">
                <a16:creationId xmlns:a16="http://schemas.microsoft.com/office/drawing/2014/main" id="{59A1F04C-FE37-45F5-923F-74E76A988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768" y="1454185"/>
            <a:ext cx="3188970" cy="67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etflix logo">
            <a:extLst>
              <a:ext uri="{FF2B5EF4-FFF2-40B4-BE49-F238E27FC236}">
                <a16:creationId xmlns:a16="http://schemas.microsoft.com/office/drawing/2014/main" id="{B4526130-D121-4D46-A716-9A291417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130" y="1338266"/>
            <a:ext cx="2910840" cy="91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ithub logo">
            <a:extLst>
              <a:ext uri="{FF2B5EF4-FFF2-40B4-BE49-F238E27FC236}">
                <a16:creationId xmlns:a16="http://schemas.microsoft.com/office/drawing/2014/main" id="{BC00CE60-7C62-4E11-92C8-029D963DA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4" y="3022501"/>
            <a:ext cx="2846069" cy="74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oundcloud logo">
            <a:extLst>
              <a:ext uri="{FF2B5EF4-FFF2-40B4-BE49-F238E27FC236}">
                <a16:creationId xmlns:a16="http://schemas.microsoft.com/office/drawing/2014/main" id="{C9697ADE-D9D2-49B1-BBA6-F99301CA9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901" y="2765077"/>
            <a:ext cx="2581298" cy="125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trello">
            <a:extLst>
              <a:ext uri="{FF2B5EF4-FFF2-40B4-BE49-F238E27FC236}">
                <a16:creationId xmlns:a16="http://schemas.microsoft.com/office/drawing/2014/main" id="{183C6DD3-ABE6-4526-8380-751B988B1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768" y="4481315"/>
            <a:ext cx="2952265" cy="81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irbnb">
            <a:extLst>
              <a:ext uri="{FF2B5EF4-FFF2-40B4-BE49-F238E27FC236}">
                <a16:creationId xmlns:a16="http://schemas.microsoft.com/office/drawing/2014/main" id="{5907D79B-A9E0-4AD8-9501-8D48C5B12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629" y="4539118"/>
            <a:ext cx="3069341" cy="95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22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E02F9F-504D-47C0-818F-0DBED87D77D5}"/>
              </a:ext>
            </a:extLst>
          </p:cNvPr>
          <p:cNvSpPr txBox="1">
            <a:spLocks/>
          </p:cNvSpPr>
          <p:nvPr/>
        </p:nvSpPr>
        <p:spPr>
          <a:xfrm>
            <a:off x="5993130" y="2935481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6600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6600" b="1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41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2272607"/>
            <a:ext cx="5314672" cy="224332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and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163831"/>
            <a:ext cx="650872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PROMISE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 operation that hasn’t completed yet, but is expected in the future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Used with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async</a:t>
            </a: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/deferred operations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be hooked to a callback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5757C6B-7D73-47D1-A4A0-036FA6FE9ADC}"/>
              </a:ext>
            </a:extLst>
          </p:cNvPr>
          <p:cNvSpPr txBox="1">
            <a:spLocks/>
          </p:cNvSpPr>
          <p:nvPr/>
        </p:nvSpPr>
        <p:spPr>
          <a:xfrm>
            <a:off x="5612686" y="2482728"/>
            <a:ext cx="537154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we tend to think…</a:t>
            </a:r>
          </a:p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597875-FA34-4103-90A8-8FCBCF06CD67}"/>
              </a:ext>
            </a:extLst>
          </p:cNvPr>
          <p:cNvSpPr txBox="1">
            <a:spLocks/>
          </p:cNvSpPr>
          <p:nvPr/>
        </p:nvSpPr>
        <p:spPr>
          <a:xfrm>
            <a:off x="5612685" y="3400303"/>
            <a:ext cx="537154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SG" b="1" dirty="0">
                <a:solidFill>
                  <a:srgbClr val="00B050"/>
                </a:solidFill>
              </a:rPr>
              <a:t>SYNCHRONOUSLY</a:t>
            </a:r>
            <a:endParaRPr kumimoji="0" lang="en-SG" sz="4800" b="1" i="0" u="none" strike="noStrike" kern="1200" cap="none" spc="-102" normalizeH="0" baseline="0" noProof="0" dirty="0">
              <a:ln w="3175">
                <a:noFill/>
              </a:ln>
              <a:solidFill>
                <a:srgbClr val="00B050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2" name="Picture 2" descr="http://jberger.github.io/MojoliciousIntroduction/sync.jpg">
            <a:extLst>
              <a:ext uri="{FF2B5EF4-FFF2-40B4-BE49-F238E27FC236}">
                <a16:creationId xmlns:a16="http://schemas.microsoft.com/office/drawing/2014/main" id="{DB52BF1B-7ABB-4636-9A1D-C884FBB2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843087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CD27B7-DBE6-45DF-AFDA-9662A8E6ED29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553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2272607"/>
            <a:ext cx="5314672" cy="224332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and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163831"/>
            <a:ext cx="650872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OBSERVABLES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 object that can be subscribed to by other objects (observers)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return multiple values over time – an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async</a:t>
            </a: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data stream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Event based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40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3108960" y="466667"/>
            <a:ext cx="602361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57175" y="2377440"/>
            <a:ext cx="4440555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444817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Service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7540942" y="2377440"/>
            <a:ext cx="4440555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7728584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Component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1057-C7DA-4EFE-AB05-7A50C535E2DC}"/>
              </a:ext>
            </a:extLst>
          </p:cNvPr>
          <p:cNvSpPr txBox="1"/>
          <p:nvPr/>
        </p:nvSpPr>
        <p:spPr>
          <a:xfrm>
            <a:off x="5307806" y="2914650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CALL</a:t>
            </a:r>
            <a:endParaRPr lang="en-SG" sz="24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7286CD-0B6F-4106-9081-06C2BFAD0E29}"/>
              </a:ext>
            </a:extLst>
          </p:cNvPr>
          <p:cNvCxnSpPr>
            <a:cxnSpLocks/>
          </p:cNvCxnSpPr>
          <p:nvPr/>
        </p:nvCxnSpPr>
        <p:spPr>
          <a:xfrm flipH="1">
            <a:off x="5157073" y="3669030"/>
            <a:ext cx="19245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3D421D-457A-4137-9973-77310187F1DE}"/>
              </a:ext>
            </a:extLst>
          </p:cNvPr>
          <p:cNvSpPr txBox="1"/>
          <p:nvPr/>
        </p:nvSpPr>
        <p:spPr>
          <a:xfrm>
            <a:off x="5307806" y="4649912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PROMISE</a:t>
            </a:r>
            <a:endParaRPr lang="en-SG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B594FB-5363-4ABC-ADAF-76B54B2DDA84}"/>
              </a:ext>
            </a:extLst>
          </p:cNvPr>
          <p:cNvCxnSpPr>
            <a:cxnSpLocks/>
          </p:cNvCxnSpPr>
          <p:nvPr/>
        </p:nvCxnSpPr>
        <p:spPr>
          <a:xfrm>
            <a:off x="5157073" y="4386888"/>
            <a:ext cx="19245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3889427-4241-467A-99A5-8069C3CD4C87}"/>
              </a:ext>
            </a:extLst>
          </p:cNvPr>
          <p:cNvSpPr/>
          <p:nvPr/>
        </p:nvSpPr>
        <p:spPr>
          <a:xfrm>
            <a:off x="1783080" y="3145482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07727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0.61602 0.0041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5" grpId="0"/>
      <p:bldP spid="15" grpId="1"/>
      <p:bldP spid="17" grpId="0" animBg="1"/>
      <p:bldP spid="1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2638901" y="442883"/>
            <a:ext cx="696087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57175" y="2377440"/>
            <a:ext cx="4440555" cy="30175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444817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Service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7540942" y="2377440"/>
            <a:ext cx="4440555" cy="30175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7728584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Component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4626C1-B303-46A3-B3E2-D157EB0BDF04}"/>
              </a:ext>
            </a:extLst>
          </p:cNvPr>
          <p:cNvSpPr txBox="1">
            <a:spLocks/>
          </p:cNvSpPr>
          <p:nvPr/>
        </p:nvSpPr>
        <p:spPr>
          <a:xfrm>
            <a:off x="7728584" y="4209010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b="1" dirty="0">
                <a:solidFill>
                  <a:schemeClr val="bg1"/>
                </a:solidFill>
              </a:rPr>
              <a:t>OBSERVER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CC191F-D29D-442C-9FAE-855AE434D783}"/>
              </a:ext>
            </a:extLst>
          </p:cNvPr>
          <p:cNvSpPr txBox="1">
            <a:spLocks/>
          </p:cNvSpPr>
          <p:nvPr/>
        </p:nvSpPr>
        <p:spPr>
          <a:xfrm>
            <a:off x="444817" y="4209009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b="1" dirty="0">
                <a:solidFill>
                  <a:schemeClr val="bg1"/>
                </a:solidFill>
              </a:rPr>
              <a:t>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6B68F-5266-4C94-9D36-707AC2462606}"/>
              </a:ext>
            </a:extLst>
          </p:cNvPr>
          <p:cNvSpPr txBox="1"/>
          <p:nvPr/>
        </p:nvSpPr>
        <p:spPr>
          <a:xfrm>
            <a:off x="5157073" y="3424535"/>
            <a:ext cx="1961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SUBSCRIBE</a:t>
            </a:r>
            <a:endParaRPr lang="en-SG" sz="24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9B5B64-7F6A-40B9-B77E-D48E7BF60592}"/>
              </a:ext>
            </a:extLst>
          </p:cNvPr>
          <p:cNvCxnSpPr>
            <a:cxnSpLocks/>
          </p:cNvCxnSpPr>
          <p:nvPr/>
        </p:nvCxnSpPr>
        <p:spPr>
          <a:xfrm flipH="1">
            <a:off x="5157073" y="4171950"/>
            <a:ext cx="192452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7E4BC1B-E907-48BD-9ECC-E1036198F09A}"/>
              </a:ext>
            </a:extLst>
          </p:cNvPr>
          <p:cNvSpPr/>
          <p:nvPr/>
        </p:nvSpPr>
        <p:spPr>
          <a:xfrm>
            <a:off x="1794510" y="2975030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887760-9A9E-435B-A592-17B511A0128F}"/>
              </a:ext>
            </a:extLst>
          </p:cNvPr>
          <p:cNvSpPr/>
          <p:nvPr/>
        </p:nvSpPr>
        <p:spPr>
          <a:xfrm>
            <a:off x="1794510" y="2975030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73FAB4-51BB-4882-A493-BB40B62CEAC5}"/>
              </a:ext>
            </a:extLst>
          </p:cNvPr>
          <p:cNvSpPr/>
          <p:nvPr/>
        </p:nvSpPr>
        <p:spPr>
          <a:xfrm>
            <a:off x="1794510" y="2975030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21394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37000" decel="3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61602 0.0041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37000" decel="35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-3.7037E-7 L 0.61602 0.0041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100"/>
                            </p:stCondLst>
                            <p:childTnLst>
                              <p:par>
                                <p:cTn id="4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6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37000" decel="35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-3.7037E-7 L 0.61602 0.0041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200"/>
                            </p:stCondLst>
                            <p:childTnLst>
                              <p:par>
                                <p:cTn id="5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20" grpId="0" animBg="1"/>
      <p:bldP spid="20" grpId="1" animBg="1"/>
      <p:bldP spid="20" grpId="2" animBg="1"/>
      <p:bldP spid="12" grpId="0" animBg="1"/>
      <p:bldP spid="12" grpId="1" animBg="1"/>
      <p:bldP spid="12" grpId="2" animBg="1"/>
      <p:bldP spid="15" grpId="0" animBg="1"/>
      <p:bldP spid="15" grpId="1" animBg="1"/>
      <p:bldP spid="15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2638901" y="442883"/>
            <a:ext cx="696087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765972" y="2514600"/>
            <a:ext cx="3622940" cy="284607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2916633" y="4644400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dirty="0">
                <a:solidFill>
                  <a:schemeClr val="bg1"/>
                </a:solidFill>
              </a:rPr>
              <a:t>Angular Service</a:t>
            </a:r>
            <a:endParaRPr kumimoji="0" lang="en-SG" sz="28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8309981" y="2514600"/>
            <a:ext cx="3622940" cy="28460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8460642" y="4644400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dirty="0">
                <a:solidFill>
                  <a:schemeClr val="bg1"/>
                </a:solidFill>
              </a:rPr>
              <a:t>Angular Component</a:t>
            </a:r>
            <a:endParaRPr kumimoji="0" lang="en-SG" sz="28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4626C1-B303-46A3-B3E2-D157EB0BDF04}"/>
              </a:ext>
            </a:extLst>
          </p:cNvPr>
          <p:cNvSpPr txBox="1">
            <a:spLocks/>
          </p:cNvSpPr>
          <p:nvPr/>
        </p:nvSpPr>
        <p:spPr>
          <a:xfrm>
            <a:off x="8460642" y="4210983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b="1" dirty="0">
                <a:solidFill>
                  <a:schemeClr val="bg1"/>
                </a:solidFill>
              </a:rPr>
              <a:t>OBSERVER</a:t>
            </a:r>
            <a:endParaRPr kumimoji="0" lang="en-SG" sz="28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CC191F-D29D-442C-9FAE-855AE434D783}"/>
              </a:ext>
            </a:extLst>
          </p:cNvPr>
          <p:cNvSpPr txBox="1">
            <a:spLocks/>
          </p:cNvSpPr>
          <p:nvPr/>
        </p:nvSpPr>
        <p:spPr>
          <a:xfrm>
            <a:off x="2916633" y="4210982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b="1" dirty="0">
                <a:solidFill>
                  <a:schemeClr val="bg1"/>
                </a:solidFill>
              </a:rPr>
              <a:t>OBSERVABLE</a:t>
            </a:r>
            <a:endParaRPr kumimoji="0" lang="en-SG" sz="28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6B68F-5266-4C94-9D36-707AC2462606}"/>
              </a:ext>
            </a:extLst>
          </p:cNvPr>
          <p:cNvSpPr txBox="1"/>
          <p:nvPr/>
        </p:nvSpPr>
        <p:spPr>
          <a:xfrm>
            <a:off x="6549303" y="3273233"/>
            <a:ext cx="160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SUBSCRIBE</a:t>
            </a:r>
            <a:endParaRPr lang="en-SG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9B5B64-7F6A-40B9-B77E-D48E7BF60592}"/>
              </a:ext>
            </a:extLst>
          </p:cNvPr>
          <p:cNvCxnSpPr>
            <a:cxnSpLocks/>
          </p:cNvCxnSpPr>
          <p:nvPr/>
        </p:nvCxnSpPr>
        <p:spPr>
          <a:xfrm flipH="1">
            <a:off x="6565579" y="3851910"/>
            <a:ext cx="158401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B2EDD4-5FBA-4D9E-8D72-9C9085760A4E}"/>
              </a:ext>
            </a:extLst>
          </p:cNvPr>
          <p:cNvGrpSpPr/>
          <p:nvPr/>
        </p:nvGrpSpPr>
        <p:grpSpPr>
          <a:xfrm>
            <a:off x="521645" y="2514600"/>
            <a:ext cx="1177290" cy="2914650"/>
            <a:chOff x="521645" y="2514600"/>
            <a:chExt cx="1177290" cy="2914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B7048E-5886-4A7B-9BBE-DFAD36CA4743}"/>
                </a:ext>
              </a:extLst>
            </p:cNvPr>
            <p:cNvSpPr/>
            <p:nvPr/>
          </p:nvSpPr>
          <p:spPr>
            <a:xfrm>
              <a:off x="521645" y="2514600"/>
              <a:ext cx="1177290" cy="29146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BA52EC-C508-4B74-A6CF-BD31281283AC}"/>
                </a:ext>
              </a:extLst>
            </p:cNvPr>
            <p:cNvSpPr/>
            <p:nvPr/>
          </p:nvSpPr>
          <p:spPr>
            <a:xfrm>
              <a:off x="630230" y="286512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4BEA1E7-552A-45D2-BB66-CA531C83FB90}"/>
                </a:ext>
              </a:extLst>
            </p:cNvPr>
            <p:cNvSpPr/>
            <p:nvPr/>
          </p:nvSpPr>
          <p:spPr>
            <a:xfrm>
              <a:off x="1019367" y="293874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AE3E754-34DE-45F9-8511-BA73845B8AA3}"/>
                </a:ext>
              </a:extLst>
            </p:cNvPr>
            <p:cNvSpPr/>
            <p:nvPr/>
          </p:nvSpPr>
          <p:spPr>
            <a:xfrm>
              <a:off x="1304858" y="293874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BCBC7DE-D2CB-4145-ADD7-C655D366D131}"/>
                </a:ext>
              </a:extLst>
            </p:cNvPr>
            <p:cNvSpPr/>
            <p:nvPr/>
          </p:nvSpPr>
          <p:spPr>
            <a:xfrm>
              <a:off x="733876" y="294147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B4348F-C0E5-4E3F-AF51-03044FE9D7FA}"/>
                </a:ext>
              </a:extLst>
            </p:cNvPr>
            <p:cNvSpPr/>
            <p:nvPr/>
          </p:nvSpPr>
          <p:spPr>
            <a:xfrm>
              <a:off x="630230" y="338160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0F1A2C2-1326-424E-A55A-119D7B751CC7}"/>
                </a:ext>
              </a:extLst>
            </p:cNvPr>
            <p:cNvSpPr/>
            <p:nvPr/>
          </p:nvSpPr>
          <p:spPr>
            <a:xfrm>
              <a:off x="1019367" y="345522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27C86C6-50FE-46F7-8074-B9AB1A71FB6B}"/>
                </a:ext>
              </a:extLst>
            </p:cNvPr>
            <p:cNvSpPr/>
            <p:nvPr/>
          </p:nvSpPr>
          <p:spPr>
            <a:xfrm>
              <a:off x="1304858" y="345522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D036ED-FF85-49A8-AB83-D6C4BD80CC6A}"/>
                </a:ext>
              </a:extLst>
            </p:cNvPr>
            <p:cNvSpPr/>
            <p:nvPr/>
          </p:nvSpPr>
          <p:spPr>
            <a:xfrm>
              <a:off x="733876" y="345795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CD32A4-2D2D-478E-A425-4CD69643BCEA}"/>
                </a:ext>
              </a:extLst>
            </p:cNvPr>
            <p:cNvSpPr/>
            <p:nvPr/>
          </p:nvSpPr>
          <p:spPr>
            <a:xfrm>
              <a:off x="644240" y="389808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2EF9002-1B72-4AFB-9983-C25F9375E12E}"/>
                </a:ext>
              </a:extLst>
            </p:cNvPr>
            <p:cNvSpPr/>
            <p:nvPr/>
          </p:nvSpPr>
          <p:spPr>
            <a:xfrm>
              <a:off x="1033377" y="397170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52C40C-C508-4299-913F-26BB39BCFF07}"/>
                </a:ext>
              </a:extLst>
            </p:cNvPr>
            <p:cNvSpPr/>
            <p:nvPr/>
          </p:nvSpPr>
          <p:spPr>
            <a:xfrm>
              <a:off x="1318868" y="397170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6D5311E-7CA2-4CF3-8513-3A8E20C8F510}"/>
                </a:ext>
              </a:extLst>
            </p:cNvPr>
            <p:cNvSpPr/>
            <p:nvPr/>
          </p:nvSpPr>
          <p:spPr>
            <a:xfrm>
              <a:off x="747886" y="397443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1807AD-E0FE-4FFA-9137-C5BB4A175639}"/>
              </a:ext>
            </a:extLst>
          </p:cNvPr>
          <p:cNvCxnSpPr>
            <a:cxnSpLocks/>
          </p:cNvCxnSpPr>
          <p:nvPr/>
        </p:nvCxnSpPr>
        <p:spPr>
          <a:xfrm flipH="1">
            <a:off x="1866080" y="3455227"/>
            <a:ext cx="77282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394AFD-C370-4F80-9ADE-8307A5F8DB07}"/>
              </a:ext>
            </a:extLst>
          </p:cNvPr>
          <p:cNvCxnSpPr>
            <a:cxnSpLocks/>
          </p:cNvCxnSpPr>
          <p:nvPr/>
        </p:nvCxnSpPr>
        <p:spPr>
          <a:xfrm>
            <a:off x="1866080" y="4183869"/>
            <a:ext cx="77282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7E4BC1B-E907-48BD-9ECC-E1036198F09A}"/>
              </a:ext>
            </a:extLst>
          </p:cNvPr>
          <p:cNvSpPr/>
          <p:nvPr/>
        </p:nvSpPr>
        <p:spPr>
          <a:xfrm>
            <a:off x="628163" y="3123413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6662DD-A6D6-426C-9341-1BD370B1787D}"/>
              </a:ext>
            </a:extLst>
          </p:cNvPr>
          <p:cNvSpPr/>
          <p:nvPr/>
        </p:nvSpPr>
        <p:spPr>
          <a:xfrm>
            <a:off x="643206" y="3123795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F84FBE-DCE5-40EB-892E-FB167148DDF0}"/>
              </a:ext>
            </a:extLst>
          </p:cNvPr>
          <p:cNvSpPr/>
          <p:nvPr/>
        </p:nvSpPr>
        <p:spPr>
          <a:xfrm>
            <a:off x="635460" y="3114544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</p:spTree>
    <p:extLst>
      <p:ext uri="{BB962C8B-B14F-4D97-AF65-F5344CB8AC3E}">
        <p14:creationId xmlns:p14="http://schemas.microsoft.com/office/powerpoint/2010/main" val="385787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0.28659 -0.006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2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 L 0.28659 -0.006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0.28659 -0.00625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500"/>
                            </p:stCondLst>
                            <p:childTnLst>
                              <p:par>
                                <p:cTn id="4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500"/>
                            </p:stCondLst>
                            <p:childTnLst>
                              <p:par>
                                <p:cTn id="4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706134" y="1462599"/>
            <a:ext cx="54586" cy="490391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845820" y="214766"/>
            <a:ext cx="10218420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and 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200684" y="1312420"/>
            <a:ext cx="6508726" cy="543128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PROMISES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Returns a single value</a:t>
            </a: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Cannot cancel</a:t>
            </a: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Natively supported in browsers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7C8DA8-01D4-43EF-B3BB-1497A8636567}"/>
              </a:ext>
            </a:extLst>
          </p:cNvPr>
          <p:cNvSpPr txBox="1">
            <a:spLocks/>
          </p:cNvSpPr>
          <p:nvPr/>
        </p:nvSpPr>
        <p:spPr>
          <a:xfrm>
            <a:off x="5866154" y="1312420"/>
            <a:ext cx="6325846" cy="53512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OBSERVABLES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return multiple values overtime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cancel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Support standard array functions (map, filter, reduce, etc.)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Relies on library such as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RxJS</a:t>
            </a: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(for now)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233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3BAED6-0607-492E-ABC0-49897CBA4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401"/>
            <a:ext cx="12192000" cy="62851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2C6F3E-CBB2-4ACA-9413-E689F59AAAA3}"/>
              </a:ext>
            </a:extLst>
          </p:cNvPr>
          <p:cNvSpPr/>
          <p:nvPr/>
        </p:nvSpPr>
        <p:spPr bwMode="auto">
          <a:xfrm>
            <a:off x="0" y="4663439"/>
            <a:ext cx="12192000" cy="21945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36DAF8-6C7B-46A2-A929-E8144DC901F6}"/>
              </a:ext>
            </a:extLst>
          </p:cNvPr>
          <p:cNvSpPr txBox="1">
            <a:spLocks/>
          </p:cNvSpPr>
          <p:nvPr/>
        </p:nvSpPr>
        <p:spPr>
          <a:xfrm>
            <a:off x="0" y="4958656"/>
            <a:ext cx="11372850" cy="170503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solidFill>
                  <a:schemeClr val="bg1"/>
                </a:solidFill>
              </a:rPr>
              <a:t>Observable Stage 1 Draft</a:t>
            </a:r>
          </a:p>
          <a:p>
            <a:pPr>
              <a:defRPr/>
            </a:pPr>
            <a:r>
              <a:rPr lang="en-SG" sz="3600" b="1" dirty="0">
                <a:solidFill>
                  <a:schemeClr val="bg1"/>
                </a:solidFill>
              </a:rPr>
              <a:t>https://tc39.github.io/proposal-observable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A80E0-0045-437F-A754-63A2983D72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93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856BFB-9707-4798-A12D-562E0029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139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2C6F3E-CBB2-4ACA-9413-E689F59AAAA3}"/>
              </a:ext>
            </a:extLst>
          </p:cNvPr>
          <p:cNvSpPr/>
          <p:nvPr/>
        </p:nvSpPr>
        <p:spPr bwMode="auto">
          <a:xfrm>
            <a:off x="0" y="4663439"/>
            <a:ext cx="12192000" cy="21945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A80E0-0045-437F-A754-63A2983D72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636DAF8-6C7B-46A2-A929-E8144DC901F6}"/>
              </a:ext>
            </a:extLst>
          </p:cNvPr>
          <p:cNvSpPr txBox="1">
            <a:spLocks/>
          </p:cNvSpPr>
          <p:nvPr/>
        </p:nvSpPr>
        <p:spPr>
          <a:xfrm>
            <a:off x="0" y="4958656"/>
            <a:ext cx="11372850" cy="170503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solidFill>
                  <a:schemeClr val="bg1"/>
                </a:solidFill>
              </a:rPr>
              <a:t>Observable </a:t>
            </a:r>
            <a:r>
              <a:rPr lang="en-SG" dirty="0" err="1">
                <a:solidFill>
                  <a:schemeClr val="bg1"/>
                </a:solidFill>
              </a:rPr>
              <a:t>Github</a:t>
            </a:r>
            <a:r>
              <a:rPr lang="en-SG" dirty="0">
                <a:solidFill>
                  <a:schemeClr val="bg1"/>
                </a:solidFill>
              </a:rPr>
              <a:t> Repo</a:t>
            </a:r>
          </a:p>
          <a:p>
            <a:pPr>
              <a:defRPr/>
            </a:pPr>
            <a:r>
              <a:rPr lang="en-SG" sz="3600" b="1" dirty="0">
                <a:solidFill>
                  <a:schemeClr val="bg1"/>
                </a:solidFill>
              </a:rPr>
              <a:t>https://github.com/tc39/proposal-observable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85012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335280" y="58502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CACIB TECHTALK </a:t>
            </a:r>
            <a:endParaRPr lang="en-SG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BC9BA710-1FE4-4B2A-9CE5-437B0381E779}"/>
              </a:ext>
            </a:extLst>
          </p:cNvPr>
          <p:cNvSpPr txBox="1">
            <a:spLocks/>
          </p:cNvSpPr>
          <p:nvPr/>
        </p:nvSpPr>
        <p:spPr>
          <a:xfrm>
            <a:off x="274701" y="2118890"/>
            <a:ext cx="12115736" cy="1828786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Angular and </a:t>
            </a:r>
            <a:r>
              <a:rPr kumimoji="0" lang="en-SG" sz="5400" b="0" i="0" u="none" strike="noStrike" kern="1200" cap="none" spc="-100" normalizeH="0" baseline="0" noProof="0" dirty="0" err="1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RxJS</a:t>
            </a:r>
            <a:br>
              <a:rPr kumimoji="0" lang="en-SG" sz="54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SG" sz="46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MAKE ASYNC GREAT AGAIN</a:t>
            </a:r>
          </a:p>
        </p:txBody>
      </p:sp>
    </p:spTree>
    <p:extLst>
      <p:ext uri="{BB962C8B-B14F-4D97-AF65-F5344CB8AC3E}">
        <p14:creationId xmlns:p14="http://schemas.microsoft.com/office/powerpoint/2010/main" val="2275962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A7FDA97-E8C3-4152-AA43-750E8E49CFDF}"/>
              </a:ext>
            </a:extLst>
          </p:cNvPr>
          <p:cNvSpPr txBox="1">
            <a:spLocks/>
          </p:cNvSpPr>
          <p:nvPr/>
        </p:nvSpPr>
        <p:spPr>
          <a:xfrm>
            <a:off x="845820" y="214766"/>
            <a:ext cx="10218420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Rx IMPORTANT CONCEPTS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6D1C32-FDAB-493D-A7E7-C84BE3EC10A2}"/>
              </a:ext>
            </a:extLst>
          </p:cNvPr>
          <p:cNvSpPr/>
          <p:nvPr/>
        </p:nvSpPr>
        <p:spPr>
          <a:xfrm>
            <a:off x="4143560" y="1348740"/>
            <a:ext cx="3622940" cy="7658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OBSERVABLE</a:t>
            </a:r>
            <a:endParaRPr lang="en-SG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92F61E-75FE-412F-ACBE-33E656F59E15}"/>
              </a:ext>
            </a:extLst>
          </p:cNvPr>
          <p:cNvSpPr/>
          <p:nvPr/>
        </p:nvSpPr>
        <p:spPr>
          <a:xfrm>
            <a:off x="4143560" y="3478530"/>
            <a:ext cx="3622940" cy="765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OBSERVER</a:t>
            </a:r>
            <a:endParaRPr lang="en-SG" sz="28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16B8A4-5B1A-41FA-A802-3AED25FE1B90}"/>
              </a:ext>
            </a:extLst>
          </p:cNvPr>
          <p:cNvCxnSpPr>
            <a:cxnSpLocks/>
          </p:cNvCxnSpPr>
          <p:nvPr/>
        </p:nvCxnSpPr>
        <p:spPr>
          <a:xfrm flipV="1">
            <a:off x="5955030" y="2240280"/>
            <a:ext cx="0" cy="107775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DD3E27E-E756-4659-B375-C81164508B15}"/>
              </a:ext>
            </a:extLst>
          </p:cNvPr>
          <p:cNvSpPr txBox="1"/>
          <p:nvPr/>
        </p:nvSpPr>
        <p:spPr>
          <a:xfrm>
            <a:off x="6172200" y="2565707"/>
            <a:ext cx="221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SUBSCRIPTION</a:t>
            </a:r>
            <a:endParaRPr lang="en-SG" sz="24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008CB1-DF0E-4436-B2A8-D14AB3337149}"/>
              </a:ext>
            </a:extLst>
          </p:cNvPr>
          <p:cNvSpPr/>
          <p:nvPr/>
        </p:nvSpPr>
        <p:spPr>
          <a:xfrm>
            <a:off x="4143560" y="4473380"/>
            <a:ext cx="3622940" cy="529150"/>
          </a:xfrm>
          <a:prstGeom prst="rect">
            <a:avLst/>
          </a:prstGeom>
          <a:noFill/>
          <a:ln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next( )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58E679-332D-4E6D-B5FC-1110E62ACAE5}"/>
              </a:ext>
            </a:extLst>
          </p:cNvPr>
          <p:cNvSpPr/>
          <p:nvPr/>
        </p:nvSpPr>
        <p:spPr>
          <a:xfrm>
            <a:off x="4143560" y="5182480"/>
            <a:ext cx="3622940" cy="529150"/>
          </a:xfrm>
          <a:prstGeom prst="rect">
            <a:avLst/>
          </a:prstGeom>
          <a:noFill/>
          <a:ln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error( )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E1770F-EB58-4A29-A542-7AF9CFF51619}"/>
              </a:ext>
            </a:extLst>
          </p:cNvPr>
          <p:cNvSpPr/>
          <p:nvPr/>
        </p:nvSpPr>
        <p:spPr>
          <a:xfrm>
            <a:off x="4143560" y="5885280"/>
            <a:ext cx="3622940" cy="529150"/>
          </a:xfrm>
          <a:prstGeom prst="rect">
            <a:avLst/>
          </a:prstGeom>
          <a:noFill/>
          <a:ln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complete( )</a:t>
            </a:r>
            <a:endParaRPr lang="en-SG" sz="2800" dirty="0">
              <a:solidFill>
                <a:schemeClr val="accent2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269C6E9-38A7-47CA-8D1D-0DFB361C613F}"/>
              </a:ext>
            </a:extLst>
          </p:cNvPr>
          <p:cNvCxnSpPr>
            <a:cxnSpLocks/>
            <a:stCxn id="13" idx="1"/>
            <a:endCxn id="20" idx="1"/>
          </p:cNvCxnSpPr>
          <p:nvPr/>
        </p:nvCxnSpPr>
        <p:spPr>
          <a:xfrm rot="10800000" flipV="1">
            <a:off x="4143560" y="1731645"/>
            <a:ext cx="12700" cy="3006310"/>
          </a:xfrm>
          <a:prstGeom prst="bentConnector3">
            <a:avLst>
              <a:gd name="adj1" fmla="val 783000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2405D9B-9B2A-4214-AE27-6C8BABC173DC}"/>
              </a:ext>
            </a:extLst>
          </p:cNvPr>
          <p:cNvCxnSpPr>
            <a:cxnSpLocks/>
            <a:stCxn id="13" idx="1"/>
            <a:endCxn id="21" idx="1"/>
          </p:cNvCxnSpPr>
          <p:nvPr/>
        </p:nvCxnSpPr>
        <p:spPr>
          <a:xfrm rot="10800000" flipV="1">
            <a:off x="4143560" y="1731645"/>
            <a:ext cx="12700" cy="3715410"/>
          </a:xfrm>
          <a:prstGeom prst="bentConnector3">
            <a:avLst>
              <a:gd name="adj1" fmla="val 1143000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28B806B-B980-4349-A006-B6DC7146F342}"/>
              </a:ext>
            </a:extLst>
          </p:cNvPr>
          <p:cNvCxnSpPr>
            <a:cxnSpLocks/>
            <a:stCxn id="13" idx="1"/>
            <a:endCxn id="22" idx="1"/>
          </p:cNvCxnSpPr>
          <p:nvPr/>
        </p:nvCxnSpPr>
        <p:spPr>
          <a:xfrm rot="10800000" flipV="1">
            <a:off x="4143560" y="1731645"/>
            <a:ext cx="12700" cy="4418210"/>
          </a:xfrm>
          <a:prstGeom prst="bentConnector3">
            <a:avLst>
              <a:gd name="adj1" fmla="val 1566000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0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CAAF649-F734-4C37-AB9D-317E62ACE14A}"/>
              </a:ext>
            </a:extLst>
          </p:cNvPr>
          <p:cNvCxnSpPr>
            <a:cxnSpLocks/>
            <a:endCxn id="15" idx="2"/>
          </p:cNvCxnSpPr>
          <p:nvPr/>
        </p:nvCxnSpPr>
        <p:spPr>
          <a:xfrm rot="5400000" flipH="1" flipV="1">
            <a:off x="6224767" y="4626874"/>
            <a:ext cx="1403927" cy="43404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31CD59B-B77A-4EBF-B3A6-9B9B5A185084}"/>
              </a:ext>
            </a:extLst>
          </p:cNvPr>
          <p:cNvSpPr txBox="1">
            <a:spLocks/>
          </p:cNvSpPr>
          <p:nvPr/>
        </p:nvSpPr>
        <p:spPr>
          <a:xfrm>
            <a:off x="127634" y="1899227"/>
            <a:ext cx="2878456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tx1"/>
                </a:solidFill>
              </a:rPr>
              <a:t>OBSERVABLE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57B122C-BAB9-45C9-9219-7D75E87BB58B}"/>
              </a:ext>
            </a:extLst>
          </p:cNvPr>
          <p:cNvSpPr txBox="1">
            <a:spLocks/>
          </p:cNvSpPr>
          <p:nvPr/>
        </p:nvSpPr>
        <p:spPr>
          <a:xfrm>
            <a:off x="127634" y="3503698"/>
            <a:ext cx="2878456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tx1"/>
                </a:solidFill>
              </a:rPr>
              <a:t>OBSERVER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88A083-06A3-476C-9371-A46D662CB1A8}"/>
              </a:ext>
            </a:extLst>
          </p:cNvPr>
          <p:cNvSpPr txBox="1">
            <a:spLocks/>
          </p:cNvSpPr>
          <p:nvPr/>
        </p:nvSpPr>
        <p:spPr>
          <a:xfrm>
            <a:off x="127634" y="5108170"/>
            <a:ext cx="2878456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tx1"/>
                </a:solidFill>
              </a:rPr>
              <a:t>OBSERVABLE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7F5EF1-B92E-450B-BD52-06F473834C68}"/>
              </a:ext>
            </a:extLst>
          </p:cNvPr>
          <p:cNvCxnSpPr>
            <a:cxnSpLocks/>
          </p:cNvCxnSpPr>
          <p:nvPr/>
        </p:nvCxnSpPr>
        <p:spPr>
          <a:xfrm flipV="1">
            <a:off x="3348990" y="2218343"/>
            <a:ext cx="7589520" cy="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81FD50-F141-4BD3-B552-26FD38DC31CF}"/>
              </a:ext>
            </a:extLst>
          </p:cNvPr>
          <p:cNvCxnSpPr>
            <a:cxnSpLocks/>
          </p:cNvCxnSpPr>
          <p:nvPr/>
        </p:nvCxnSpPr>
        <p:spPr>
          <a:xfrm flipV="1">
            <a:off x="3348990" y="5427285"/>
            <a:ext cx="7589520" cy="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2FBFA8E-7576-4077-AC9E-2CC5DD1D06E7}"/>
              </a:ext>
            </a:extLst>
          </p:cNvPr>
          <p:cNvSpPr/>
          <p:nvPr/>
        </p:nvSpPr>
        <p:spPr>
          <a:xfrm>
            <a:off x="3874770" y="1921163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9B64DD-09FE-42D6-AA20-3F6B57856C2D}"/>
              </a:ext>
            </a:extLst>
          </p:cNvPr>
          <p:cNvSpPr txBox="1">
            <a:spLocks/>
          </p:cNvSpPr>
          <p:nvPr/>
        </p:nvSpPr>
        <p:spPr>
          <a:xfrm>
            <a:off x="845820" y="214766"/>
            <a:ext cx="10218420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Rx IMPORTANT CONCEPTS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E863695-F5BE-4C6C-8C88-EB86D2011744}"/>
              </a:ext>
            </a:extLst>
          </p:cNvPr>
          <p:cNvSpPr/>
          <p:nvPr/>
        </p:nvSpPr>
        <p:spPr>
          <a:xfrm>
            <a:off x="4697730" y="1921163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SG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3C3DED-37B8-471F-BF00-CF59DB730053}"/>
              </a:ext>
            </a:extLst>
          </p:cNvPr>
          <p:cNvSpPr/>
          <p:nvPr/>
        </p:nvSpPr>
        <p:spPr>
          <a:xfrm>
            <a:off x="6419850" y="1921163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9BBD3D-EC83-46AA-AF21-4C59EA92B867}"/>
              </a:ext>
            </a:extLst>
          </p:cNvPr>
          <p:cNvSpPr/>
          <p:nvPr/>
        </p:nvSpPr>
        <p:spPr>
          <a:xfrm>
            <a:off x="8942070" y="1921163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9E20D6-2529-4925-B8A4-BA58A3775187}"/>
              </a:ext>
            </a:extLst>
          </p:cNvPr>
          <p:cNvSpPr/>
          <p:nvPr/>
        </p:nvSpPr>
        <p:spPr>
          <a:xfrm>
            <a:off x="3494815" y="3572486"/>
            <a:ext cx="1948630" cy="57040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next( )</a:t>
            </a:r>
            <a:endParaRPr lang="en-SG" sz="28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48774-4B86-40F4-BD57-37AC571E37C7}"/>
              </a:ext>
            </a:extLst>
          </p:cNvPr>
          <p:cNvSpPr/>
          <p:nvPr/>
        </p:nvSpPr>
        <p:spPr>
          <a:xfrm>
            <a:off x="6169435" y="3571522"/>
            <a:ext cx="1948630" cy="5704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error( )</a:t>
            </a:r>
            <a:endParaRPr lang="en-SG" sz="28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6693C0-96FC-4F81-9577-D957A6675B04}"/>
              </a:ext>
            </a:extLst>
          </p:cNvPr>
          <p:cNvSpPr/>
          <p:nvPr/>
        </p:nvSpPr>
        <p:spPr>
          <a:xfrm>
            <a:off x="8790715" y="3571523"/>
            <a:ext cx="1948630" cy="57040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complete( )</a:t>
            </a:r>
            <a:endParaRPr lang="en-SG" sz="2800" dirty="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4D0380-4BE2-4A25-9DEC-2D5EC502356F}"/>
              </a:ext>
            </a:extLst>
          </p:cNvPr>
          <p:cNvSpPr/>
          <p:nvPr/>
        </p:nvSpPr>
        <p:spPr>
          <a:xfrm>
            <a:off x="3874770" y="5153887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A68B93-8FC3-459A-9092-0A382173177D}"/>
              </a:ext>
            </a:extLst>
          </p:cNvPr>
          <p:cNvSpPr/>
          <p:nvPr/>
        </p:nvSpPr>
        <p:spPr>
          <a:xfrm>
            <a:off x="4697730" y="5153887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S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5EC7FF-ED96-42DF-BF30-E0B8016E3643}"/>
              </a:ext>
            </a:extLst>
          </p:cNvPr>
          <p:cNvSpPr/>
          <p:nvPr/>
        </p:nvSpPr>
        <p:spPr>
          <a:xfrm>
            <a:off x="10213565" y="1810651"/>
            <a:ext cx="222025" cy="81153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626867DF-9423-4AFD-8536-547030605FD3}"/>
              </a:ext>
            </a:extLst>
          </p:cNvPr>
          <p:cNvSpPr/>
          <p:nvPr/>
        </p:nvSpPr>
        <p:spPr>
          <a:xfrm rot="18832497">
            <a:off x="6396416" y="5126948"/>
            <a:ext cx="641225" cy="648236"/>
          </a:xfrm>
          <a:prstGeom prst="plus">
            <a:avLst>
              <a:gd name="adj" fmla="val 3460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F43B943-BA86-49BD-8344-79DA12191017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 rot="16200000" flipH="1">
            <a:off x="3792059" y="2895414"/>
            <a:ext cx="1056963" cy="2971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7941ADA-00C2-44F9-9F6A-B7778958C275}"/>
              </a:ext>
            </a:extLst>
          </p:cNvPr>
          <p:cNvCxnSpPr>
            <a:cxnSpLocks/>
            <a:stCxn id="11" idx="4"/>
            <a:endCxn id="14" idx="0"/>
          </p:cNvCxnSpPr>
          <p:nvPr/>
        </p:nvCxnSpPr>
        <p:spPr>
          <a:xfrm rot="5400000">
            <a:off x="4203539" y="2781114"/>
            <a:ext cx="1056963" cy="5257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4EAE7D8-5C12-406A-8139-07359AE843EC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 rot="5400000">
            <a:off x="5064599" y="1920054"/>
            <a:ext cx="1056963" cy="224790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21415E1-F7BC-4B50-8315-E05B3201103D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 rot="5400000">
            <a:off x="6325709" y="658944"/>
            <a:ext cx="1056963" cy="477012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2E965CD-C502-43E4-A5B9-CF1CF06E653A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 rot="5400000">
            <a:off x="9570133" y="2817078"/>
            <a:ext cx="949342" cy="559548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6A5D8AC-FF2C-4C6A-8707-AC8B3CD90AAB}"/>
              </a:ext>
            </a:extLst>
          </p:cNvPr>
          <p:cNvCxnSpPr>
            <a:cxnSpLocks/>
            <a:stCxn id="17" idx="0"/>
            <a:endCxn id="14" idx="2"/>
          </p:cNvCxnSpPr>
          <p:nvPr/>
        </p:nvCxnSpPr>
        <p:spPr>
          <a:xfrm rot="5400000" flipH="1" flipV="1">
            <a:off x="3815044" y="4499801"/>
            <a:ext cx="1010993" cy="2971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DAD73F0-4D8C-432B-A4D2-5DA2C37762A4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rot="16200000" flipV="1">
            <a:off x="4226524" y="4385501"/>
            <a:ext cx="1010993" cy="5257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017E54F-1B3B-4732-9420-3A76F09E5782}"/>
              </a:ext>
            </a:extLst>
          </p:cNvPr>
          <p:cNvSpPr/>
          <p:nvPr/>
        </p:nvSpPr>
        <p:spPr>
          <a:xfrm>
            <a:off x="251460" y="3338924"/>
            <a:ext cx="10961370" cy="103139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742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meme.am/cache/instances/folder829/500x/62742829/x-x-everywhere-asynchronous-asynchronous-everywhere.jpg">
            <a:extLst>
              <a:ext uri="{FF2B5EF4-FFF2-40B4-BE49-F238E27FC236}">
                <a16:creationId xmlns:a16="http://schemas.microsoft.com/office/drawing/2014/main" id="{EBDFD544-38D6-459B-A88A-17AC8E9CF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1353" r="2395"/>
          <a:stretch/>
        </p:blipFill>
        <p:spPr bwMode="auto">
          <a:xfrm>
            <a:off x="236219" y="2127645"/>
            <a:ext cx="4625341" cy="260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39DA429-F03E-4B95-B5FC-53C07EFB6C4A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7737D8-2FDB-49C1-8B53-D8FD9953F034}"/>
              </a:ext>
            </a:extLst>
          </p:cNvPr>
          <p:cNvSpPr txBox="1">
            <a:spLocks/>
          </p:cNvSpPr>
          <p:nvPr/>
        </p:nvSpPr>
        <p:spPr>
          <a:xfrm>
            <a:off x="5737860" y="1439957"/>
            <a:ext cx="6068776" cy="422888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b</a:t>
            </a:r>
            <a:r>
              <a:rPr kumimoji="0" lang="en-SG" sz="4800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ut</a:t>
            </a:r>
            <a: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mostly work… </a:t>
            </a:r>
            <a:r>
              <a:rPr kumimoji="0" lang="en-SG" sz="4800" b="1" i="0" u="none" strike="noStrike" kern="1200" cap="none" spc="-102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ASYNCHRONOUSLY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Handling user inputs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</a:t>
            </a:r>
            <a:r>
              <a:rPr lang="en-SG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nimations</a:t>
            </a:r>
            <a:endParaRPr lang="en-SG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</a:t>
            </a:r>
            <a:r>
              <a:rPr lang="en-SG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ebsockets</a:t>
            </a:r>
            <a:endParaRPr lang="en-SG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</a:t>
            </a: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PI calls</a:t>
            </a:r>
          </a:p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61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28BB8-7BD1-4175-912D-05A76D44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2676"/>
            <a:ext cx="12192000" cy="50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77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DB920-C745-49E8-9B51-46D3EAEE3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403"/>
            <a:ext cx="12192000" cy="55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80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8EA93-1867-413E-90B7-63DDC1798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9113"/>
            <a:ext cx="12192000" cy="543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48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1C093B-4A2C-4383-BC7C-8AB89AB88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987"/>
            <a:ext cx="12192000" cy="65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43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FB6521-48C3-400E-82A8-FFBBF98A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71"/>
            <a:ext cx="12192000" cy="68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73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9A0B44-836C-4C1C-8856-EB319860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152"/>
            <a:ext cx="12192000" cy="55456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CC06A5-E5E7-4AB0-AF2F-98B8CA4046BD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COLD OBSERVABLE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417787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1B8F6-5EAB-4B54-86F9-EF6E7BABB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874"/>
            <a:ext cx="12192000" cy="58742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0A5C41-0359-4630-8B9A-CA9C3375D758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HOT OBSERVABLE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346208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D7AF90-8FDA-46CC-BC5D-F73572AB0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961"/>
            <a:ext cx="12192000" cy="61960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914079-B113-4629-AEB7-767C8A20AEE1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SUBSCRIPTION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411236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56A990-C59D-4475-A7DE-2C7A0DE67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670"/>
            <a:ext cx="12192000" cy="58386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914079-B113-4629-AEB7-767C8A20AEE1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SUBJECT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41372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EDD3-03F6-4BC6-92A3-820C0C8788C8}"/>
              </a:ext>
            </a:extLst>
          </p:cNvPr>
          <p:cNvSpPr txBox="1">
            <a:spLocks/>
          </p:cNvSpPr>
          <p:nvPr/>
        </p:nvSpPr>
        <p:spPr>
          <a:xfrm>
            <a:off x="845820" y="214766"/>
            <a:ext cx="10218420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OPERATORS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45A349-F4C3-4E0D-9A17-985C6F7EBE43}"/>
              </a:ext>
            </a:extLst>
          </p:cNvPr>
          <p:cNvSpPr txBox="1">
            <a:spLocks/>
          </p:cNvSpPr>
          <p:nvPr/>
        </p:nvSpPr>
        <p:spPr>
          <a:xfrm>
            <a:off x="200684" y="1723900"/>
            <a:ext cx="3982696" cy="285953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sz="4400" b="1" dirty="0">
                <a:solidFill>
                  <a:srgbClr val="00B050"/>
                </a:solidFill>
              </a:rPr>
              <a:t>CREATION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from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interval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of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timer</a:t>
            </a:r>
          </a:p>
          <a:p>
            <a:pPr>
              <a:defRPr/>
            </a:pPr>
            <a:endParaRPr kumimoji="0" lang="en-US" sz="44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7B8DB6-10C8-4175-BBF2-F37264C31D16}"/>
              </a:ext>
            </a:extLst>
          </p:cNvPr>
          <p:cNvSpPr txBox="1">
            <a:spLocks/>
          </p:cNvSpPr>
          <p:nvPr/>
        </p:nvSpPr>
        <p:spPr>
          <a:xfrm>
            <a:off x="4183380" y="1721870"/>
            <a:ext cx="3982696" cy="426542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sz="4400" b="1" dirty="0">
                <a:solidFill>
                  <a:srgbClr val="00B050"/>
                </a:solidFill>
              </a:rPr>
              <a:t>COMBINATION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combineLatest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concat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merge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race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startWith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withLatestFrom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zip</a:t>
            </a:r>
          </a:p>
          <a:p>
            <a:pPr>
              <a:defRPr/>
            </a:pPr>
            <a:endParaRPr kumimoji="0" lang="en-US" sz="44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AFC164-A6A8-4BDF-BC1E-99330CA9F3E2}"/>
              </a:ext>
            </a:extLst>
          </p:cNvPr>
          <p:cNvSpPr txBox="1">
            <a:spLocks/>
          </p:cNvSpPr>
          <p:nvPr/>
        </p:nvSpPr>
        <p:spPr>
          <a:xfrm>
            <a:off x="9063990" y="1721870"/>
            <a:ext cx="3128010" cy="426542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sz="4400" b="1" dirty="0">
                <a:solidFill>
                  <a:srgbClr val="00B050"/>
                </a:solidFill>
              </a:rPr>
              <a:t>MATH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count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max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min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reduce</a:t>
            </a:r>
            <a:endParaRPr kumimoji="0" lang="en-US" sz="44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32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199C01-18ED-4C72-B79B-D933E4E4A6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E52BE-38B8-420A-8E9E-B1B019E3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591"/>
            <a:ext cx="12192000" cy="42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9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EDD3-03F6-4BC6-92A3-820C0C8788C8}"/>
              </a:ext>
            </a:extLst>
          </p:cNvPr>
          <p:cNvSpPr txBox="1">
            <a:spLocks/>
          </p:cNvSpPr>
          <p:nvPr/>
        </p:nvSpPr>
        <p:spPr>
          <a:xfrm>
            <a:off x="845820" y="214766"/>
            <a:ext cx="10218420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OPERATORS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45A349-F4C3-4E0D-9A17-985C6F7EBE43}"/>
              </a:ext>
            </a:extLst>
          </p:cNvPr>
          <p:cNvSpPr txBox="1">
            <a:spLocks/>
          </p:cNvSpPr>
          <p:nvPr/>
        </p:nvSpPr>
        <p:spPr>
          <a:xfrm>
            <a:off x="200684" y="900940"/>
            <a:ext cx="3982696" cy="624281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sz="4400" b="1" dirty="0">
                <a:solidFill>
                  <a:srgbClr val="00B050"/>
                </a:solidFill>
              </a:rPr>
              <a:t>FILTERING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debounce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distinct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elementAt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filter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find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first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sample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skip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take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throttle</a:t>
            </a:r>
          </a:p>
          <a:p>
            <a:pPr>
              <a:defRPr/>
            </a:pPr>
            <a:endParaRPr kumimoji="0" lang="en-US" sz="44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7B8DB6-10C8-4175-BBF2-F37264C31D16}"/>
              </a:ext>
            </a:extLst>
          </p:cNvPr>
          <p:cNvSpPr txBox="1">
            <a:spLocks/>
          </p:cNvSpPr>
          <p:nvPr/>
        </p:nvSpPr>
        <p:spPr>
          <a:xfrm>
            <a:off x="8952254" y="900940"/>
            <a:ext cx="3230880" cy="426542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4400" b="1" dirty="0">
                <a:solidFill>
                  <a:srgbClr val="00B050"/>
                </a:solidFill>
              </a:rPr>
              <a:t>UTILITY</a:t>
            </a:r>
            <a:endParaRPr lang="en-SG" sz="4400" b="1" dirty="0">
              <a:solidFill>
                <a:srgbClr val="00B050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delay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delayWhen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kumimoji="0" lang="en-US" sz="44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AFC164-A6A8-4BDF-BC1E-99330CA9F3E2}"/>
              </a:ext>
            </a:extLst>
          </p:cNvPr>
          <p:cNvSpPr txBox="1">
            <a:spLocks/>
          </p:cNvSpPr>
          <p:nvPr/>
        </p:nvSpPr>
        <p:spPr>
          <a:xfrm>
            <a:off x="3778274" y="900940"/>
            <a:ext cx="4933950" cy="426542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sz="4400" b="1" dirty="0">
                <a:solidFill>
                  <a:srgbClr val="00B050"/>
                </a:solidFill>
              </a:rPr>
              <a:t>TRANSFORMATION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buffer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concatMap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map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mergeMap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p</a:t>
            </a:r>
            <a:r>
              <a:rPr kumimoji="0" lang="en-US" sz="3600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airwi</a:t>
            </a: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se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p</a:t>
            </a:r>
            <a:r>
              <a:rPr kumimoji="0" lang="en-US" sz="36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luck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repeat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s</a:t>
            </a:r>
            <a:r>
              <a:rPr kumimoji="0" lang="en-US" sz="36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can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switchMap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switchMapTo</a:t>
            </a:r>
            <a:endParaRPr kumimoji="0" lang="en-US" sz="36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endParaRPr kumimoji="0" lang="en-US" sz="44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16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80995A-B31C-450A-B715-53B787F68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7491"/>
            <a:ext cx="12192000" cy="53830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0A2FF-B1C3-445A-8603-F6B173FA9C18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EVERY OPERATOR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309749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03E8D-3F2A-409A-9650-8AC42DFD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682"/>
            <a:ext cx="12192000" cy="50202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0A2FF-B1C3-445A-8603-F6B173FA9C18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TAKE &amp; CONCAT OPERATOR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307327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17CCD3-EB35-4B3B-8FA9-BF7DF2AB3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739"/>
            <a:ext cx="12192000" cy="42625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0A2FF-B1C3-445A-8603-F6B173FA9C18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MAP OPERATOR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227283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E8758-982B-4DD9-8B76-A003F937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8826"/>
            <a:ext cx="12192000" cy="41403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0A2FF-B1C3-445A-8603-F6B173FA9C18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REDUCE OPERATOR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157763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3511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021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5311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6561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753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199C01-18ED-4C72-B79B-D933E4E4A6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Image result for monkey emoji">
            <a:extLst>
              <a:ext uri="{FF2B5EF4-FFF2-40B4-BE49-F238E27FC236}">
                <a16:creationId xmlns:a16="http://schemas.microsoft.com/office/drawing/2014/main" id="{12EBC113-B775-4C0E-9D92-2AEBDC37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1088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DE5BAB-8FE0-47D2-A540-CEB4A28C593B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10BAD-9492-4B35-B64E-7C38C8AE5A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pic>
        <p:nvPicPr>
          <p:cNvPr id="1028" name="Picture 4" descr="Image result for girl burning house meme">
            <a:extLst>
              <a:ext uri="{FF2B5EF4-FFF2-40B4-BE49-F238E27FC236}">
                <a16:creationId xmlns:a16="http://schemas.microsoft.com/office/drawing/2014/main" id="{5A8B7A54-AB51-47B6-B74E-0F6119319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" y="422469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654B350-FF1A-41F7-8D43-A248DAC264DE}"/>
              </a:ext>
            </a:extLst>
          </p:cNvPr>
          <p:cNvSpPr txBox="1">
            <a:spLocks/>
          </p:cNvSpPr>
          <p:nvPr/>
        </p:nvSpPr>
        <p:spPr>
          <a:xfrm>
            <a:off x="6450330" y="2113127"/>
            <a:ext cx="2995663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6600" dirty="0">
                <a:solidFill>
                  <a:schemeClr val="bg1"/>
                </a:solidFill>
              </a:rPr>
              <a:t>DEM</a:t>
            </a:r>
            <a:r>
              <a:rPr lang="en-SG" sz="6600" dirty="0">
                <a:solidFill>
                  <a:schemeClr val="bg1"/>
                </a:solidFill>
                <a:sym typeface="Wingdings" panose="05000000000000000000" pitchFamily="2" charset="2"/>
              </a:rPr>
              <a:t></a:t>
            </a:r>
            <a:endParaRPr kumimoji="0" lang="en-SG" sz="6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5412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C16DDC-FB63-48CB-B564-B4C3519DA7EA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1AD33-10EE-4D37-87A1-33039BD66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97"/>
            <a:ext cx="12192000" cy="547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0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4907F8-87C9-4071-B4C6-74805626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910"/>
            <a:ext cx="12192000" cy="56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2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5047E-308A-48E9-BD00-339B933C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4"/>
            <a:ext cx="12192000" cy="669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58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C409F-975F-4BB1-80AF-D24941F08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150"/>
            <a:ext cx="12192000" cy="41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3089</TotalTime>
  <Words>487</Words>
  <Application>Microsoft Office PowerPoint</Application>
  <PresentationFormat>Widescreen</PresentationFormat>
  <Paragraphs>211</Paragraphs>
  <Slides>50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Segoe UI</vt:lpstr>
      <vt:lpstr>Segoe UI Light</vt:lpstr>
      <vt:lpstr>Segoe UI Semilight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Rogeross Beraña</dc:creator>
  <cp:lastModifiedBy>Rogeross Beraña</cp:lastModifiedBy>
  <cp:revision>107</cp:revision>
  <dcterms:created xsi:type="dcterms:W3CDTF">2017-07-13T07:16:08Z</dcterms:created>
  <dcterms:modified xsi:type="dcterms:W3CDTF">2017-07-29T16:13:57Z</dcterms:modified>
</cp:coreProperties>
</file>